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6"/>
  </p:notesMasterIdLst>
  <p:handoutMasterIdLst>
    <p:handoutMasterId r:id="rId27"/>
  </p:handoutMasterIdLst>
  <p:sldIdLst>
    <p:sldId id="314" r:id="rId5"/>
    <p:sldId id="315" r:id="rId6"/>
    <p:sldId id="333" r:id="rId7"/>
    <p:sldId id="334" r:id="rId8"/>
    <p:sldId id="319" r:id="rId9"/>
    <p:sldId id="336" r:id="rId10"/>
    <p:sldId id="323" r:id="rId11"/>
    <p:sldId id="317" r:id="rId12"/>
    <p:sldId id="332" r:id="rId13"/>
    <p:sldId id="327" r:id="rId14"/>
    <p:sldId id="328" r:id="rId15"/>
    <p:sldId id="331" r:id="rId16"/>
    <p:sldId id="329" r:id="rId17"/>
    <p:sldId id="335" r:id="rId18"/>
    <p:sldId id="338" r:id="rId19"/>
    <p:sldId id="325" r:id="rId20"/>
    <p:sldId id="339" r:id="rId21"/>
    <p:sldId id="326" r:id="rId22"/>
    <p:sldId id="340" r:id="rId23"/>
    <p:sldId id="322" r:id="rId24"/>
    <p:sldId id="337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85">
          <p15:clr>
            <a:srgbClr val="A4A3A4"/>
          </p15:clr>
        </p15:guide>
        <p15:guide id="2" pos="3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969696"/>
    <a:srgbClr val="9E9A95"/>
    <a:srgbClr val="382E25"/>
    <a:srgbClr val="C17945"/>
    <a:srgbClr val="31526A"/>
    <a:srgbClr val="690304"/>
    <a:srgbClr val="252626"/>
    <a:srgbClr val="A6A6A6"/>
    <a:srgbClr val="C6B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94" autoAdjust="0"/>
  </p:normalViewPr>
  <p:slideViewPr>
    <p:cSldViewPr snapToGrid="0" snapToObjects="1">
      <p:cViewPr>
        <p:scale>
          <a:sx n="125" d="100"/>
          <a:sy n="125" d="100"/>
        </p:scale>
        <p:origin x="672" y="600"/>
      </p:cViewPr>
      <p:guideLst>
        <p:guide orient="horz" pos="3185"/>
        <p:guide pos="3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859BD-4604-2843-976C-9F2DEE3C79D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64456-6A4C-DF40-836A-7ED7CB722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83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08F45-8DB7-E449-85E4-EC04F96DF3AA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6D261-4ACC-5E49-97C5-9D8FD2D9A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45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33304" y="-648376"/>
            <a:ext cx="733465" cy="236752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02903" y="2766523"/>
            <a:ext cx="7734221" cy="1114494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000" b="1" i="0" spc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Unnecessarily extra long title of presentation</a:t>
            </a:r>
          </a:p>
        </p:txBody>
      </p:sp>
      <p:sp>
        <p:nvSpPr>
          <p:cNvPr id="11" name="Text Placeholder 1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0694" y="4709821"/>
            <a:ext cx="7734222" cy="277654"/>
          </a:xfrm>
        </p:spPr>
        <p:txBody>
          <a:bodyPr anchor="ctr">
            <a:noAutofit/>
          </a:bodyPr>
          <a:lstStyle>
            <a:lvl1pPr marL="0" indent="0">
              <a:buNone/>
              <a:defRPr sz="1100" b="1" spc="8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INDIANA UNIVERSITY</a:t>
            </a:r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530694" y="2443859"/>
            <a:ext cx="7734222" cy="252412"/>
          </a:xfrm>
        </p:spPr>
        <p:txBody>
          <a:bodyPr anchor="ctr">
            <a:noAutofit/>
          </a:bodyPr>
          <a:lstStyle>
            <a:lvl1pPr marL="0" indent="0">
              <a:buNone/>
              <a:defRPr sz="1800" b="0" spc="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SUBHEAD OR NAME OF SCHOOL, DEPARTMENT, OR UNIT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581278"/>
            <a:ext cx="1289146" cy="141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53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660B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506694" y="2274522"/>
            <a:ext cx="6802482" cy="656910"/>
          </a:xfrm>
        </p:spPr>
        <p:txBody>
          <a:bodyPr anchor="ctr">
            <a:noAutofit/>
          </a:bodyPr>
          <a:lstStyle>
            <a:lvl1pPr>
              <a:defRPr sz="4000" b="1" i="0" spc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526131" y="2032786"/>
            <a:ext cx="3700462" cy="252412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5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SECTION NUMBER OR SUBTITLE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-14942" y="2032000"/>
            <a:ext cx="148614" cy="836706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5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9827" y="759070"/>
            <a:ext cx="8004391" cy="699065"/>
          </a:xfrm>
        </p:spPr>
        <p:txBody>
          <a:bodyPr>
            <a:normAutofit/>
          </a:bodyPr>
          <a:lstStyle>
            <a:lvl1pPr>
              <a:defRPr sz="3000" b="1" i="0" cap="none" spc="0">
                <a:solidFill>
                  <a:srgbClr val="40404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957832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4833956" y="284947"/>
            <a:ext cx="3700462" cy="252412"/>
          </a:xfrm>
        </p:spPr>
        <p:txBody>
          <a:bodyPr>
            <a:noAutofit/>
          </a:bodyPr>
          <a:lstStyle>
            <a:lvl1pPr marL="0" indent="0" algn="r">
              <a:buNone/>
              <a:defRPr sz="1100" b="0" i="0" spc="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SECTION TITLE OR SUBTITLE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556000" y="354105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18824" y="1629404"/>
            <a:ext cx="8015594" cy="281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tabLst/>
              <a:defRPr sz="1800">
                <a:solidFill>
                  <a:srgbClr val="404041"/>
                </a:solidFill>
                <a:latin typeface="Arial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14" name="Rectangle 13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>
                  <a:solidFill>
                    <a:srgbClr val="FFFFFF"/>
                  </a:solidFill>
                </a:rPr>
                <a:t>INDIANA UNIVERSITY</a:t>
              </a:r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9" y="4514843"/>
            <a:ext cx="684581" cy="7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60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5303" y="464386"/>
            <a:ext cx="4560579" cy="779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 b="1" i="0" spc="0">
                <a:solidFill>
                  <a:srgbClr val="40404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25303" y="1629405"/>
            <a:ext cx="4560579" cy="279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1pPr>
            <a:lvl2pPr marL="742950" indent="-28575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2pPr>
            <a:lvl3pPr marL="11430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3pPr>
            <a:lvl4pPr marL="16002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4pPr>
            <a:lvl5pPr marL="20574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573058" y="0"/>
            <a:ext cx="3570941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486799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635303" y="4661517"/>
            <a:ext cx="387197" cy="528963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9" y="4514843"/>
            <a:ext cx="684581" cy="7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: blac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3348" y="759070"/>
            <a:ext cx="8004409" cy="699065"/>
          </a:xfrm>
        </p:spPr>
        <p:txBody>
          <a:bodyPr>
            <a:normAutofit/>
          </a:bodyPr>
          <a:lstStyle>
            <a:lvl1pPr>
              <a:defRPr sz="3000" b="1" i="0" cap="none" spc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3348" y="1630404"/>
            <a:ext cx="8011069" cy="2818769"/>
          </a:xfrm>
        </p:spPr>
        <p:txBody>
          <a:bodyPr>
            <a:normAutofit/>
          </a:bodyPr>
          <a:lstStyle>
            <a:lvl1pPr marL="342900" indent="-342900" algn="l">
              <a:lnSpc>
                <a:spcPct val="100000"/>
              </a:lnSpc>
              <a:buFont typeface="+mj-lt"/>
              <a:buAutoNum type="arabicPeriod"/>
              <a:defRPr sz="1800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4833956" y="284947"/>
            <a:ext cx="3700462" cy="252412"/>
          </a:xfrm>
        </p:spPr>
        <p:txBody>
          <a:bodyPr>
            <a:noAutofit/>
          </a:bodyPr>
          <a:lstStyle>
            <a:lvl1pPr marL="0" indent="0" algn="r">
              <a:buNone/>
              <a:defRPr sz="1100" b="0" i="0" spc="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SECTION TITLE OR SUBTITLE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0" y="957832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>
                  <a:solidFill>
                    <a:srgbClr val="FFFFFF"/>
                  </a:solidFill>
                </a:rPr>
                <a:t>INDIANA UNIVERSITY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9" y="4514843"/>
            <a:ext cx="684581" cy="7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: black">
    <p:bg>
      <p:bgPr>
        <a:solidFill>
          <a:srgbClr val="25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0124" y="464386"/>
            <a:ext cx="4560579" cy="779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 b="1" i="0" spc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30124" y="1629404"/>
            <a:ext cx="4560579" cy="2801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 marL="742950" indent="-28575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2pPr>
            <a:lvl3pPr marL="1143000" indent="-2286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3pPr>
            <a:lvl4pPr marL="1600200" indent="-2286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4pPr>
            <a:lvl5pPr marL="2057400" indent="-2286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564909" y="0"/>
            <a:ext cx="3570941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15847" y="486799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35303" y="4661517"/>
            <a:ext cx="387197" cy="528963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9" y="4514843"/>
            <a:ext cx="684581" cy="7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6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9" name="Rectangle 8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>
                  <a:solidFill>
                    <a:srgbClr val="FFFFFF"/>
                  </a:solidFill>
                </a:rPr>
                <a:t>INDIANA UNIVERSITY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9" y="4514843"/>
            <a:ext cx="684581" cy="7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52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: black">
    <p:bg>
      <p:bgPr>
        <a:solidFill>
          <a:srgbClr val="25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>
                  <a:solidFill>
                    <a:srgbClr val="FFFFFF"/>
                  </a:solidFill>
                </a:rPr>
                <a:t>INDIANA UNIVERSITY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9" y="4514843"/>
            <a:ext cx="684581" cy="7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36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with IUPUI lockup">
    <p:bg>
      <p:bgPr>
        <a:solidFill>
          <a:srgbClr val="690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 userDrawn="1">
            <p:ph idx="1"/>
          </p:nvPr>
        </p:nvSpPr>
        <p:spPr>
          <a:xfrm>
            <a:off x="536602" y="680397"/>
            <a:ext cx="7859185" cy="272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-15847" y="680397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3E35D-1FD2-3447-A7AC-1E6D42BC5FD7}"/>
              </a:ext>
            </a:extLst>
          </p:cNvPr>
          <p:cNvSpPr/>
          <p:nvPr userDrawn="1"/>
        </p:nvSpPr>
        <p:spPr>
          <a:xfrm>
            <a:off x="631042" y="4856356"/>
            <a:ext cx="528685" cy="287144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514AD4-7FFF-AD45-A4D7-A565CD485F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1042" y="4235585"/>
            <a:ext cx="3211259" cy="62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61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1892" y="634604"/>
            <a:ext cx="680248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1892" y="1589938"/>
            <a:ext cx="6802482" cy="3215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67" r:id="rId2"/>
    <p:sldLayoutId id="2147493472" r:id="rId3"/>
    <p:sldLayoutId id="2147493457" r:id="rId4"/>
    <p:sldLayoutId id="2147493456" r:id="rId5"/>
    <p:sldLayoutId id="2147493474" r:id="rId6"/>
    <p:sldLayoutId id="2147493475" r:id="rId7"/>
    <p:sldLayoutId id="2147493476" r:id="rId8"/>
    <p:sldLayoutId id="2147493477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i="0" kern="100" spc="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>
          <a:schemeClr val="tx1">
            <a:lumMod val="50000"/>
            <a:lumOff val="50000"/>
          </a:schemeClr>
        </a:buClr>
        <a:buSzPct val="100000"/>
        <a:buFont typeface="Wingdings" charset="2"/>
        <a:buChar char="§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3.jpg"/><Relationship Id="rId4" Type="http://schemas.openxmlformats.org/officeDocument/2006/relationships/image" Target="../media/image9.sv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4.png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9.sv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Diverse Vision-Based Puzzle Solver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INDIANA UNIVERSITY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P556 Final Project (Group 8)</a:t>
            </a:r>
          </a:p>
        </p:txBody>
      </p:sp>
    </p:spTree>
    <p:extLst>
      <p:ext uri="{BB962C8B-B14F-4D97-AF65-F5344CB8AC3E}">
        <p14:creationId xmlns:p14="http://schemas.microsoft.com/office/powerpoint/2010/main" val="919017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568EE24D-FDD2-46CB-A7D7-C98EF7133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311"/>
          <a:stretch/>
        </p:blipFill>
        <p:spPr>
          <a:xfrm>
            <a:off x="4406900" y="166078"/>
            <a:ext cx="4542933" cy="1643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4187C4-DF1B-41EE-A168-E8A23B711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Input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15839-8377-4A60-A5D1-05CE55D2D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Magnifying glass with solid fill">
            <a:extLst>
              <a:ext uri="{FF2B5EF4-FFF2-40B4-BE49-F238E27FC236}">
                <a16:creationId xmlns:a16="http://schemas.microsoft.com/office/drawing/2014/main" id="{DC520494-B08E-48C4-B6D1-9A513970E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2522" y="879130"/>
            <a:ext cx="502444" cy="50244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0" name="Picture 9" descr="Calendar&#10;&#10;Description automatically generated">
            <a:extLst>
              <a:ext uri="{FF2B5EF4-FFF2-40B4-BE49-F238E27FC236}">
                <a16:creationId xmlns:a16="http://schemas.microsoft.com/office/drawing/2014/main" id="{496EB71B-CB8A-45D6-9D7B-441C2C123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82" y="1458135"/>
            <a:ext cx="2562578" cy="1441450"/>
          </a:xfrm>
          <a:prstGeom prst="rect">
            <a:avLst/>
          </a:prstGeom>
        </p:spPr>
      </p:pic>
      <p:pic>
        <p:nvPicPr>
          <p:cNvPr id="12" name="Picture 11" descr="A black and white board&#10;&#10;Description automatically generated with low confidence">
            <a:extLst>
              <a:ext uri="{FF2B5EF4-FFF2-40B4-BE49-F238E27FC236}">
                <a16:creationId xmlns:a16="http://schemas.microsoft.com/office/drawing/2014/main" id="{291656ED-04E8-433E-A532-4A2444093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60981">
            <a:off x="609970" y="3105058"/>
            <a:ext cx="1360461" cy="1154112"/>
          </a:xfrm>
          <a:prstGeom prst="rect">
            <a:avLst/>
          </a:prstGeom>
        </p:spPr>
      </p:pic>
      <p:pic>
        <p:nvPicPr>
          <p:cNvPr id="14" name="Picture 13" descr="A picture containing text, indoor, floor, person&#10;&#10;Description automatically generated">
            <a:extLst>
              <a:ext uri="{FF2B5EF4-FFF2-40B4-BE49-F238E27FC236}">
                <a16:creationId xmlns:a16="http://schemas.microsoft.com/office/drawing/2014/main" id="{B8F7CC7F-1A40-4E08-B0CF-B14D70928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60265">
            <a:off x="3196281" y="2492482"/>
            <a:ext cx="1395413" cy="1860550"/>
          </a:xfrm>
          <a:prstGeom prst="rect">
            <a:avLst/>
          </a:prstGeom>
        </p:spPr>
      </p:pic>
      <p:pic>
        <p:nvPicPr>
          <p:cNvPr id="18" name="Picture 17" descr="Calendar&#10;&#10;Description automatically generated">
            <a:extLst>
              <a:ext uri="{FF2B5EF4-FFF2-40B4-BE49-F238E27FC236}">
                <a16:creationId xmlns:a16="http://schemas.microsoft.com/office/drawing/2014/main" id="{3FE0F586-5C09-496B-83BE-47C6A885E6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27224">
            <a:off x="4794311" y="1798870"/>
            <a:ext cx="1534689" cy="1534689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66B18730-BE89-49AF-B912-77ECFE215F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0608" y="2428561"/>
            <a:ext cx="1886496" cy="188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08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67E2ABD0-982A-402F-8024-B5DF00C31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311"/>
          <a:stretch/>
        </p:blipFill>
        <p:spPr>
          <a:xfrm>
            <a:off x="4406900" y="166078"/>
            <a:ext cx="4542933" cy="1643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4187C4-DF1B-41EE-A168-E8A23B711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Puzzle-type Classifier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15839-8377-4A60-A5D1-05CE55D2D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Magnifying glass with solid fill">
            <a:extLst>
              <a:ext uri="{FF2B5EF4-FFF2-40B4-BE49-F238E27FC236}">
                <a16:creationId xmlns:a16="http://schemas.microsoft.com/office/drawing/2014/main" id="{DC520494-B08E-48C4-B6D1-9A513970E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8322" y="857380"/>
            <a:ext cx="502444" cy="50244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098EE62-7C54-40FD-87D8-FAB85095D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98" t="37770" r="35342" b="42183"/>
          <a:stretch/>
        </p:blipFill>
        <p:spPr>
          <a:xfrm>
            <a:off x="529827" y="1679846"/>
            <a:ext cx="6075871" cy="21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48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1DEEE-721F-442B-88AD-E79573E7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Puzzle-type Classifier Evaluation /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67F2E-35AB-4F7C-9A9B-44015083D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small dataset (~40 images)</a:t>
            </a:r>
          </a:p>
          <a:p>
            <a:pPr lvl="1"/>
            <a:r>
              <a:rPr lang="en-US" dirty="0"/>
              <a:t>Neural Networks not an option</a:t>
            </a:r>
          </a:p>
          <a:p>
            <a:pPr lvl="1"/>
            <a:r>
              <a:rPr lang="en-US" dirty="0"/>
              <a:t>Difficult to evaluate performance</a:t>
            </a:r>
          </a:p>
          <a:p>
            <a:pPr lvl="1"/>
            <a:r>
              <a:rPr lang="en-US" dirty="0"/>
              <a:t>Video, with multiple frames, demonstrates classifier accuracy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49AFAA64-4FB7-4748-AE35-103741EAAC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311"/>
          <a:stretch/>
        </p:blipFill>
        <p:spPr>
          <a:xfrm>
            <a:off x="4406900" y="166078"/>
            <a:ext cx="4542933" cy="1643864"/>
          </a:xfrm>
          <a:prstGeom prst="rect">
            <a:avLst/>
          </a:prstGeom>
        </p:spPr>
      </p:pic>
      <p:pic>
        <p:nvPicPr>
          <p:cNvPr id="6" name="Content Placeholder 6" descr="Magnifying glass with solid fill">
            <a:extLst>
              <a:ext uri="{FF2B5EF4-FFF2-40B4-BE49-F238E27FC236}">
                <a16:creationId xmlns:a16="http://schemas.microsoft.com/office/drawing/2014/main" id="{8FCFD24E-893A-4090-929A-BDDD75064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8322" y="857380"/>
            <a:ext cx="502444" cy="50244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CB3DC313-60EF-45F5-BF7B-E288A71C106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09"/>
                </p14:media>
              </p:ext>
            </p:extLst>
          </p:nvPr>
        </p:nvPicPr>
        <p:blipFill rotWithShape="1">
          <a:blip r:embed="rId7"/>
          <a:srcRect b="10718"/>
          <a:stretch>
            <a:fillRect/>
          </a:stretch>
        </p:blipFill>
        <p:spPr>
          <a:xfrm>
            <a:off x="5273642" y="1758951"/>
            <a:ext cx="3603575" cy="1809750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</p:spTree>
    <p:extLst>
      <p:ext uri="{BB962C8B-B14F-4D97-AF65-F5344CB8AC3E}">
        <p14:creationId xmlns:p14="http://schemas.microsoft.com/office/powerpoint/2010/main" val="201443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2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67E2ABD0-982A-402F-8024-B5DF00C31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311"/>
          <a:stretch/>
        </p:blipFill>
        <p:spPr>
          <a:xfrm>
            <a:off x="4406900" y="166078"/>
            <a:ext cx="4542933" cy="1643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4187C4-DF1B-41EE-A168-E8A23B711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Sudoku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15839-8377-4A60-A5D1-05CE55D2D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Magnifying glass with solid fill">
            <a:extLst>
              <a:ext uri="{FF2B5EF4-FFF2-40B4-BE49-F238E27FC236}">
                <a16:creationId xmlns:a16="http://schemas.microsoft.com/office/drawing/2014/main" id="{DC520494-B08E-48C4-B6D1-9A513970E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1472" y="284947"/>
            <a:ext cx="502444" cy="50244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2839F6A-6B67-4AF6-9164-9625FDAD8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96" r="33697" b="12963"/>
          <a:stretch/>
        </p:blipFill>
        <p:spPr>
          <a:xfrm>
            <a:off x="999727" y="1809942"/>
            <a:ext cx="6326116" cy="2333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DA3763-47F1-4FAB-9D64-B89FA35139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67" t="5706" r="15327"/>
          <a:stretch/>
        </p:blipFill>
        <p:spPr>
          <a:xfrm>
            <a:off x="2304734" y="2871305"/>
            <a:ext cx="2102166" cy="1583548"/>
          </a:xfrm>
          <a:prstGeom prst="rect">
            <a:avLst/>
          </a:prstGeom>
        </p:spPr>
      </p:pic>
      <p:pic>
        <p:nvPicPr>
          <p:cNvPr id="12" name="Picture 11" descr="Calendar&#10;&#10;Description automatically generated">
            <a:extLst>
              <a:ext uri="{FF2B5EF4-FFF2-40B4-BE49-F238E27FC236}">
                <a16:creationId xmlns:a16="http://schemas.microsoft.com/office/drawing/2014/main" id="{F9B5D7D5-D416-47FB-BE26-F76114143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68" y="2871305"/>
            <a:ext cx="2102166" cy="11824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9145A5-3450-4729-AB03-0CB9E1996E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540"/>
          <a:stretch/>
        </p:blipFill>
        <p:spPr>
          <a:xfrm>
            <a:off x="2518177" y="2871305"/>
            <a:ext cx="1675279" cy="16700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7D299D-D8F1-4E31-942A-B2779A03685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0000" r="76087"/>
          <a:stretch/>
        </p:blipFill>
        <p:spPr>
          <a:xfrm>
            <a:off x="4532022" y="3906135"/>
            <a:ext cx="277881" cy="2952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20AAA1-1358-4539-9521-32D9028F116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0000" r="76087"/>
          <a:stretch/>
        </p:blipFill>
        <p:spPr>
          <a:xfrm>
            <a:off x="4941013" y="3906135"/>
            <a:ext cx="277881" cy="2952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A3FD15-D659-4ACD-8243-5B6D16F7FD7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7959" r="76087"/>
          <a:stretch/>
        </p:blipFill>
        <p:spPr>
          <a:xfrm>
            <a:off x="5404581" y="3906135"/>
            <a:ext cx="277881" cy="3073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44C14A-47B7-43EB-8DCA-21B6555BA42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540"/>
          <a:stretch/>
        </p:blipFill>
        <p:spPr>
          <a:xfrm>
            <a:off x="7308251" y="1861107"/>
            <a:ext cx="1477063" cy="14724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8A236C-FE42-4FE2-B1E8-2C0C7CF810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6827" y="3443210"/>
            <a:ext cx="1734891" cy="12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2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8D1DA-B97A-4784-A655-3408DA65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Sudoku Features Evaluation /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71802-B0E2-4F21-84D2-73F0ED4A0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Robust puzzle identification and OCR extremely important</a:t>
            </a:r>
          </a:p>
          <a:p>
            <a:r>
              <a:rPr lang="en-US" dirty="0"/>
              <a:t>Handcrafted architecture development to optimize CNN</a:t>
            </a:r>
          </a:p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0AA0A17-1C0D-432B-A422-CACA7762F6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5511" r="3948" b="48557"/>
          <a:stretch/>
        </p:blipFill>
        <p:spPr>
          <a:xfrm>
            <a:off x="5611185" y="97495"/>
            <a:ext cx="3335064" cy="2513847"/>
          </a:xfr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B3D91FB7-CA64-473F-82D8-F147D823A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0"/>
          <a:stretch/>
        </p:blipFill>
        <p:spPr>
          <a:xfrm>
            <a:off x="161924" y="2903220"/>
            <a:ext cx="2825115" cy="2240280"/>
          </a:xfrm>
          <a:prstGeom prst="rect">
            <a:avLst/>
          </a:prstGeom>
        </p:spPr>
      </p:pic>
      <p:pic>
        <p:nvPicPr>
          <p:cNvPr id="20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4738359E-DB5E-468F-8240-D2C2787242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21"/>
          <a:stretch/>
        </p:blipFill>
        <p:spPr>
          <a:xfrm>
            <a:off x="2967517" y="2903220"/>
            <a:ext cx="2825116" cy="2240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1225B1-746A-4BA0-A73D-8B20754F9E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97"/>
          <a:stretch/>
        </p:blipFill>
        <p:spPr>
          <a:xfrm>
            <a:off x="5611185" y="1304664"/>
            <a:ext cx="3335064" cy="38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85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8D1DA-B97A-4784-A655-3408DA65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Sudoku Features Evaluation /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71802-B0E2-4F21-84D2-73F0ED4A0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Robust puzzle identification and OCR extremely important</a:t>
            </a:r>
          </a:p>
          <a:p>
            <a:r>
              <a:rPr lang="en-US" dirty="0"/>
              <a:t>Handcrafted architecture development to optimize CNN</a:t>
            </a:r>
          </a:p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0AA0A17-1C0D-432B-A422-CACA7762F6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5511" r="3948" b="48557"/>
          <a:stretch/>
        </p:blipFill>
        <p:spPr>
          <a:xfrm>
            <a:off x="5611185" y="97495"/>
            <a:ext cx="3335064" cy="2513847"/>
          </a:xfrm>
        </p:spPr>
      </p:pic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401797AF-11AB-4160-9ED4-803694426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9"/>
          <a:stretch/>
        </p:blipFill>
        <p:spPr>
          <a:xfrm>
            <a:off x="3096151" y="2895926"/>
            <a:ext cx="2779769" cy="2240281"/>
          </a:xfrm>
          <a:prstGeom prst="rect">
            <a:avLst/>
          </a:prstGeom>
        </p:spPr>
      </p:pic>
      <p:pic>
        <p:nvPicPr>
          <p:cNvPr id="7" name="Picture 6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0F940F96-1EB3-4DEC-8524-72EA50498E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39"/>
          <a:stretch/>
        </p:blipFill>
        <p:spPr>
          <a:xfrm>
            <a:off x="197750" y="2926407"/>
            <a:ext cx="2779769" cy="22402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1225B1-746A-4BA0-A73D-8B20754F9E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97"/>
          <a:stretch/>
        </p:blipFill>
        <p:spPr>
          <a:xfrm>
            <a:off x="5611185" y="1304664"/>
            <a:ext cx="3335064" cy="38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52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2793215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7702C0-C28A-4131-B0C2-9C99B32502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0"/>
          <a:stretch/>
        </p:blipFill>
        <p:spPr>
          <a:xfrm>
            <a:off x="4417563" y="0"/>
            <a:ext cx="2564262" cy="2532372"/>
          </a:xfrm>
          <a:prstGeom prst="rect">
            <a:avLst/>
          </a:prstGeom>
        </p:spPr>
      </p:pic>
      <p:pic>
        <p:nvPicPr>
          <p:cNvPr id="4" name="Content Placeholder 5" descr="Calendar&#10;&#10;Description automatically generated">
            <a:extLst>
              <a:ext uri="{FF2B5EF4-FFF2-40B4-BE49-F238E27FC236}">
                <a16:creationId xmlns:a16="http://schemas.microsoft.com/office/drawing/2014/main" id="{508899AB-D743-4D77-9AA6-D6445D8CA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217543"/>
            <a:ext cx="3371850" cy="189666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BB9422-AA21-4ECF-A61C-31335E4CE2C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609975" y="1165874"/>
            <a:ext cx="7143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3CB897B-EF23-4971-BF7D-75DED4EB2F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29"/>
          <a:stretch/>
        </p:blipFill>
        <p:spPr>
          <a:xfrm>
            <a:off x="1924050" y="2233480"/>
            <a:ext cx="1943100" cy="253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6A792B-7937-4459-BD21-F7541B296C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40"/>
          <a:stretch/>
        </p:blipFill>
        <p:spPr>
          <a:xfrm>
            <a:off x="5164084" y="2611129"/>
            <a:ext cx="2322566" cy="231457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179097-5F0D-4676-B745-DEFFDF0A96BB}"/>
              </a:ext>
            </a:extLst>
          </p:cNvPr>
          <p:cNvCxnSpPr>
            <a:stCxn id="11" idx="3"/>
          </p:cNvCxnSpPr>
          <p:nvPr/>
        </p:nvCxnSpPr>
        <p:spPr>
          <a:xfrm>
            <a:off x="3867150" y="3502880"/>
            <a:ext cx="12969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721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 6</a:t>
            </a:r>
          </a:p>
        </p:txBody>
      </p:sp>
    </p:spTree>
    <p:extLst>
      <p:ext uri="{BB962C8B-B14F-4D97-AF65-F5344CB8AC3E}">
        <p14:creationId xmlns:p14="http://schemas.microsoft.com/office/powerpoint/2010/main" val="567059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823E3-D021-4890-9AB1-4AA9E0E1E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54701-DEFC-422F-903E-543EFB3C38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61A0E-B9D2-4D5A-A140-1CBD413C6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Problem with pipeline model:</a:t>
            </a:r>
            <a:r>
              <a:rPr lang="en-US" dirty="0"/>
              <a:t> a failure </a:t>
            </a:r>
            <a:r>
              <a:rPr lang="en-US" b="1" dirty="0"/>
              <a:t>anywhere</a:t>
            </a:r>
            <a:r>
              <a:rPr lang="en-US" dirty="0"/>
              <a:t> in the pipeline causes a failed solution...</a:t>
            </a:r>
          </a:p>
          <a:p>
            <a:pPr>
              <a:spcAft>
                <a:spcPts val="0"/>
              </a:spcAft>
            </a:pPr>
            <a:r>
              <a:rPr lang="en-US" b="1" dirty="0"/>
              <a:t>Needs better CV: </a:t>
            </a:r>
            <a:r>
              <a:rPr lang="en-US" dirty="0"/>
              <a:t>not very robust to lighting changes</a:t>
            </a:r>
          </a:p>
          <a:p>
            <a:pPr lvl="1"/>
            <a:r>
              <a:rPr lang="en-US" i="1" dirty="0"/>
              <a:t>(especially when identifying colors in Rubik’s cube)</a:t>
            </a:r>
          </a:p>
          <a:p>
            <a:r>
              <a:rPr lang="en-US" b="1" dirty="0"/>
              <a:t>In progress:</a:t>
            </a:r>
            <a:r>
              <a:rPr lang="en-US" dirty="0"/>
              <a:t> CNN for Sudoku solution. </a:t>
            </a:r>
            <a:br>
              <a:rPr lang="en-US" dirty="0"/>
            </a:br>
            <a:r>
              <a:rPr lang="en-US" dirty="0"/>
              <a:t>Using iterative process (like game neural networks).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46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2409528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49F856-2CA9-442C-89D0-9EB70A43C10A}"/>
              </a:ext>
            </a:extLst>
          </p:cNvPr>
          <p:cNvSpPr txBox="1">
            <a:spLocks/>
          </p:cNvSpPr>
          <p:nvPr/>
        </p:nvSpPr>
        <p:spPr>
          <a:xfrm>
            <a:off x="529827" y="679289"/>
            <a:ext cx="8004391" cy="69906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00" spc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0A687-F786-465B-8D95-4D491A576AB7}"/>
              </a:ext>
            </a:extLst>
          </p:cNvPr>
          <p:cNvSpPr txBox="1">
            <a:spLocks/>
          </p:cNvSpPr>
          <p:nvPr/>
        </p:nvSpPr>
        <p:spPr>
          <a:xfrm>
            <a:off x="518824" y="1549623"/>
            <a:ext cx="8015594" cy="281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None/>
              <a:defRPr sz="18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None/>
              <a:defRPr sz="16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None/>
              <a:defRPr sz="16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None/>
              <a:defRPr sz="16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»"/>
              <a:defRPr sz="16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Feel free to ask questions in the zoom chat.</a:t>
            </a:r>
          </a:p>
          <a:p>
            <a:r>
              <a:rPr lang="en-US" dirty="0"/>
              <a:t> Thanks!</a:t>
            </a:r>
          </a:p>
        </p:txBody>
      </p:sp>
    </p:spTree>
    <p:extLst>
      <p:ext uri="{BB962C8B-B14F-4D97-AF65-F5344CB8AC3E}">
        <p14:creationId xmlns:p14="http://schemas.microsoft.com/office/powerpoint/2010/main" val="2799699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72584D-165B-4BAE-8ADC-2DEC90B4A4D5}"/>
              </a:ext>
            </a:extLst>
          </p:cNvPr>
          <p:cNvSpPr txBox="1"/>
          <p:nvPr/>
        </p:nvSpPr>
        <p:spPr>
          <a:xfrm>
            <a:off x="66675" y="76200"/>
            <a:ext cx="8877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References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4CE513-0A2F-45F8-944A-F2D82BC0FAE4}"/>
              </a:ext>
            </a:extLst>
          </p:cNvPr>
          <p:cNvSpPr txBox="1"/>
          <p:nvPr/>
        </p:nvSpPr>
        <p:spPr>
          <a:xfrm>
            <a:off x="133350" y="561975"/>
            <a:ext cx="88773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Papers: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Feng-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hsiung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Hsu. IBM’s deep blue chess grandmaster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chips.IEEE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Micro, 1999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Fei-Yue Wang, et al. Where does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alphago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go: From church-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turing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thesis to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alphago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thesisand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beyond.IEEE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/CAA Journal of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Automatica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Sinica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, 3(2):113–120, 2016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Z. Markov, I. Russell, T.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Neller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, and N.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Zlatareva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. Pedagogical possibilities for the n-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puzzleproblem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InProceedings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. Frontiers in Education. 36th Annual Conference, 2006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S. Gur and O. Ben-Shahar. From square pieces to brick walls: The next challenge in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solvingjigsaw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puzzles. In2017 IEEE International Conference on Computer Vision (ICCV), 2017.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</a:rPr>
              <a:t>Lowe, D.G. Distinctive Image Features from Scale-Invariant </a:t>
            </a:r>
            <a:r>
              <a:rPr lang="en-US" sz="1600" b="0" i="0" dirty="0" err="1">
                <a:solidFill>
                  <a:srgbClr val="333333"/>
                </a:solidFill>
                <a:effectLst/>
              </a:rPr>
              <a:t>Keypoints</a:t>
            </a:r>
            <a:r>
              <a:rPr lang="en-US" sz="1600" b="0" i="0" dirty="0">
                <a:solidFill>
                  <a:srgbClr val="333333"/>
                </a:solidFill>
                <a:effectLst/>
              </a:rPr>
              <a:t>. </a:t>
            </a:r>
            <a:r>
              <a:rPr lang="en-US" sz="1600" b="0" i="1" dirty="0">
                <a:solidFill>
                  <a:srgbClr val="333333"/>
                </a:solidFill>
                <a:effectLst/>
              </a:rPr>
              <a:t>International Journal of Computer Vision</a:t>
            </a:r>
            <a:r>
              <a:rPr lang="en-US" sz="1600" b="0" i="0" dirty="0">
                <a:solidFill>
                  <a:srgbClr val="333333"/>
                </a:solidFill>
                <a:effectLst/>
              </a:rPr>
              <a:t> </a:t>
            </a:r>
            <a:r>
              <a:rPr lang="en-US" sz="1600" b="1" i="0" dirty="0">
                <a:solidFill>
                  <a:srgbClr val="333333"/>
                </a:solidFill>
                <a:effectLst/>
              </a:rPr>
              <a:t>60, </a:t>
            </a:r>
            <a:r>
              <a:rPr lang="en-US" sz="1600" b="0" i="0" dirty="0">
                <a:solidFill>
                  <a:srgbClr val="333333"/>
                </a:solidFill>
                <a:effectLst/>
              </a:rPr>
              <a:t>91–110 (2004)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https://static01.nyt.com/images/2017/05/24/technology/24bitsdaily-web/24bitsdaily-web-master768.jpg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https://allthatsinteresting.com/wordpress/wp-content/uploads/2015/11/deep-blue-chess-match.jpg</a:t>
            </a:r>
          </a:p>
        </p:txBody>
      </p:sp>
    </p:spTree>
    <p:extLst>
      <p:ext uri="{BB962C8B-B14F-4D97-AF65-F5344CB8AC3E}">
        <p14:creationId xmlns:p14="http://schemas.microsoft.com/office/powerpoint/2010/main" val="400882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D75AB-8830-459E-B2BC-0676D7ECE9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the solution to this puzzle?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D39D3-5B9E-4387-ABBC-426128EA3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Calendar&#10;&#10;Description automatically generated">
            <a:extLst>
              <a:ext uri="{FF2B5EF4-FFF2-40B4-BE49-F238E27FC236}">
                <a16:creationId xmlns:a16="http://schemas.microsoft.com/office/drawing/2014/main" id="{3CBE13B2-2DB3-4FCC-B2B1-E54D0E172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285" y="1679846"/>
            <a:ext cx="4509430" cy="2536554"/>
          </a:xfrm>
        </p:spPr>
      </p:pic>
    </p:spTree>
    <p:extLst>
      <p:ext uri="{BB962C8B-B14F-4D97-AF65-F5344CB8AC3E}">
        <p14:creationId xmlns:p14="http://schemas.microsoft.com/office/powerpoint/2010/main" val="2825744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D75AB-8830-459E-B2BC-0676D7ECE9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 how about this one?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D39D3-5B9E-4387-ABBC-426128EA3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lack and white chess board&#10;&#10;Description automatically generated with medium confidence">
            <a:extLst>
              <a:ext uri="{FF2B5EF4-FFF2-40B4-BE49-F238E27FC236}">
                <a16:creationId xmlns:a16="http://schemas.microsoft.com/office/drawing/2014/main" id="{1B5CAFC7-B433-4872-99E8-4B3856E0D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1575817"/>
            <a:ext cx="2864220" cy="286422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FC21B5-A57C-49A1-830F-29630C7FF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814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4153811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B9CB7-B38B-4DD0-8730-231BAFF1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 – </a:t>
            </a:r>
            <a:br>
              <a:rPr lang="en-US" dirty="0"/>
            </a:br>
            <a:r>
              <a:rPr lang="en-US" dirty="0"/>
              <a:t>Puzzles &amp;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55160-49F2-4A67-8C55-CAD77438E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03" y="1629405"/>
            <a:ext cx="4749062" cy="2792362"/>
          </a:xfrm>
        </p:spPr>
        <p:txBody>
          <a:bodyPr/>
          <a:lstStyle/>
          <a:p>
            <a:r>
              <a:rPr lang="en-US" dirty="0"/>
              <a:t>Touchstone of learning &amp; intelligence</a:t>
            </a:r>
          </a:p>
          <a:p>
            <a:pPr>
              <a:spcAft>
                <a:spcPts val="0"/>
              </a:spcAft>
            </a:pPr>
            <a:r>
              <a:rPr lang="en-US" dirty="0"/>
              <a:t>Puzzles &amp; Games:</a:t>
            </a:r>
          </a:p>
          <a:p>
            <a:pPr lvl="1">
              <a:spcAft>
                <a:spcPts val="0"/>
              </a:spcAft>
            </a:pPr>
            <a:r>
              <a:rPr lang="en-US" dirty="0"/>
              <a:t>Deep Blue (IBM)</a:t>
            </a:r>
          </a:p>
          <a:p>
            <a:pPr lvl="1"/>
            <a:r>
              <a:rPr lang="en-US" dirty="0"/>
              <a:t>AlphaGo (Google)</a:t>
            </a:r>
          </a:p>
          <a:p>
            <a:r>
              <a:rPr lang="en-US" dirty="0"/>
              <a:t>Pedagogical Tools</a:t>
            </a:r>
          </a:p>
          <a:p>
            <a:r>
              <a:rPr lang="en-US" dirty="0"/>
              <a:t>CV Information Extraction</a:t>
            </a:r>
          </a:p>
        </p:txBody>
      </p:sp>
      <p:pic>
        <p:nvPicPr>
          <p:cNvPr id="2050" name="Picture 2" descr="The AI Problem: Will It Overtake Humanity?">
            <a:extLst>
              <a:ext uri="{FF2B5EF4-FFF2-40B4-BE49-F238E27FC236}">
                <a16:creationId xmlns:a16="http://schemas.microsoft.com/office/drawing/2014/main" id="{2214BDA5-B720-4394-BE6E-F444A96F20F9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92083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EC75A28-E6DA-4B69-9073-C7A2F282F0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027"/>
          <a:stretch/>
        </p:blipFill>
        <p:spPr bwMode="auto">
          <a:xfrm>
            <a:off x="5573058" y="2667621"/>
            <a:ext cx="3714749" cy="247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47A6AC-2DC4-47B2-A5E8-D154ACE70EE7}"/>
              </a:ext>
            </a:extLst>
          </p:cNvPr>
          <p:cNvSpPr txBox="1"/>
          <p:nvPr/>
        </p:nvSpPr>
        <p:spPr>
          <a:xfrm>
            <a:off x="3118909" y="4807468"/>
            <a:ext cx="3714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(see last slide for references)</a:t>
            </a:r>
          </a:p>
        </p:txBody>
      </p:sp>
    </p:spTree>
    <p:extLst>
      <p:ext uri="{BB962C8B-B14F-4D97-AF65-F5344CB8AC3E}">
        <p14:creationId xmlns:p14="http://schemas.microsoft.com/office/powerpoint/2010/main" val="302368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230839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General Approach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137EAAEF-3FD8-4C39-99CD-6846FC83D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9311"/>
          <a:stretch/>
        </p:blipFill>
        <p:spPr>
          <a:xfrm>
            <a:off x="529827" y="1776062"/>
            <a:ext cx="7208406" cy="2608368"/>
          </a:xfrm>
        </p:spPr>
      </p:pic>
    </p:spTree>
    <p:extLst>
      <p:ext uri="{BB962C8B-B14F-4D97-AF65-F5344CB8AC3E}">
        <p14:creationId xmlns:p14="http://schemas.microsoft.com/office/powerpoint/2010/main" val="2144012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694" y="2602977"/>
            <a:ext cx="6802482" cy="656910"/>
          </a:xfrm>
        </p:spPr>
        <p:txBody>
          <a:bodyPr/>
          <a:lstStyle/>
          <a:p>
            <a:r>
              <a:rPr lang="en-US" dirty="0"/>
              <a:t>Experiments &amp; Implementation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1751505766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88E41163-EDFF-8F45-973A-48182C232C32}" vid="{A4B77B9A-33E1-8F4A-BFAF-DA80BC38BD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IU-template</Template>
  <TotalTime>499</TotalTime>
  <Words>411</Words>
  <Application>Microsoft Office PowerPoint</Application>
  <PresentationFormat>On-screen Show (16:9)</PresentationFormat>
  <Paragraphs>58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-apple-system</vt:lpstr>
      <vt:lpstr>Arial</vt:lpstr>
      <vt:lpstr>Calibri</vt:lpstr>
      <vt:lpstr>Wingdings</vt:lpstr>
      <vt:lpstr>Main</vt:lpstr>
      <vt:lpstr>Diverse Vision-Based Puzzle Solver</vt:lpstr>
      <vt:lpstr>The Problem</vt:lpstr>
      <vt:lpstr>What is the solution to this puzzle?</vt:lpstr>
      <vt:lpstr>Or how about this one?</vt:lpstr>
      <vt:lpstr>Prior Work</vt:lpstr>
      <vt:lpstr>Prior Work –  Puzzles &amp; Vision</vt:lpstr>
      <vt:lpstr>Approach</vt:lpstr>
      <vt:lpstr>General Approach</vt:lpstr>
      <vt:lpstr>Experiments &amp; Implementation</vt:lpstr>
      <vt:lpstr>Input Images</vt:lpstr>
      <vt:lpstr>Puzzle-type Classifier</vt:lpstr>
      <vt:lpstr>Puzzle-type Classifier Evaluation / Results</vt:lpstr>
      <vt:lpstr>Sudoku Features</vt:lpstr>
      <vt:lpstr>Sudoku Features Evaluation / Results</vt:lpstr>
      <vt:lpstr>Sudoku Features Evaluation / Results</vt:lpstr>
      <vt:lpstr>Final Results</vt:lpstr>
      <vt:lpstr>PowerPoint Presentation</vt:lpstr>
      <vt:lpstr>Discussion</vt:lpstr>
      <vt:lpstr>Discussion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Unnecessarily extra long title of presentation</dc:title>
  <dc:creator>Andrew Corum</dc:creator>
  <cp:lastModifiedBy>Andrew Corum</cp:lastModifiedBy>
  <cp:revision>40</cp:revision>
  <cp:lastPrinted>2014-06-24T16:10:50Z</cp:lastPrinted>
  <dcterms:created xsi:type="dcterms:W3CDTF">2021-04-29T12:33:32Z</dcterms:created>
  <dcterms:modified xsi:type="dcterms:W3CDTF">2021-04-29T20:52:49Z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